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15" r:id="rId4"/>
    <p:sldId id="318" r:id="rId5"/>
    <p:sldId id="301" r:id="rId6"/>
    <p:sldId id="325" r:id="rId7"/>
    <p:sldId id="288" r:id="rId8"/>
    <p:sldId id="298" r:id="rId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2" d="100"/>
          <a:sy n="112"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2/1/2025</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2/1/2025</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2/1/2025</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2/1/2025</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FEBRUARY  2025</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321016" y="1331944"/>
            <a:ext cx="8327431" cy="4882234"/>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marL="0" marR="0">
              <a:lnSpc>
                <a:spcPct val="107000"/>
              </a:lnSpc>
              <a:spcAft>
                <a:spcPts val="800"/>
              </a:spcAft>
            </a:pPr>
            <a:r>
              <a:rPr lang="en-US" sz="1400" kern="100" dirty="0">
                <a:solidFill>
                  <a:srgbClr val="0D0DB3"/>
                </a:solidFill>
                <a:effectLst/>
                <a:latin typeface="Aptos" panose="020B0004020202020204" pitchFamily="34" charset="0"/>
                <a:ea typeface="Aptos" panose="020B0004020202020204" pitchFamily="34" charset="0"/>
                <a:cs typeface="Times New Roman" panose="02020603050405020304" pitchFamily="18" charset="0"/>
              </a:rPr>
              <a:t>     We hope the new year is off to a good start and everyone is enjoying the warmer weather. Scams usually increase with the beginning of the new year.  We want to remind everyone to remain vigilant against phishing attempts.  Beware of anyone claiming you owe money because you missed jury duty.  The Court system will not contact you by phone or email.  </a:t>
            </a:r>
          </a:p>
          <a:p>
            <a:pPr marL="0" marR="0">
              <a:lnSpc>
                <a:spcPct val="107000"/>
              </a:lnSpc>
              <a:spcAft>
                <a:spcPts val="800"/>
              </a:spcAft>
            </a:pPr>
            <a:r>
              <a:rPr lang="en-US" sz="1400" kern="100" dirty="0">
                <a:solidFill>
                  <a:srgbClr val="0D0DB3"/>
                </a:solidFill>
                <a:latin typeface="Aptos" panose="020B0004020202020204" pitchFamily="34" charset="0"/>
                <a:ea typeface="Aptos" panose="020B0004020202020204" pitchFamily="34" charset="0"/>
                <a:cs typeface="Times New Roman" panose="02020603050405020304" pitchFamily="18" charset="0"/>
              </a:rPr>
              <a:t>      </a:t>
            </a:r>
            <a:r>
              <a:rPr lang="en-US" sz="1400" kern="100" dirty="0">
                <a:solidFill>
                  <a:srgbClr val="0D0DB3"/>
                </a:solidFill>
                <a:effectLst/>
                <a:latin typeface="Aptos" panose="020B0004020202020204" pitchFamily="34" charset="0"/>
                <a:ea typeface="Aptos" panose="020B0004020202020204" pitchFamily="34" charset="0"/>
                <a:cs typeface="Times New Roman" panose="02020603050405020304" pitchFamily="18" charset="0"/>
              </a:rPr>
              <a:t>Never provide your personal information, Social Security number, bank account information, or credit card numbers to anyone who calls and asks for it unless you are certain of who you are dealing with.  Remember that government agencies do not accept payment via gift cards. Below are a few more things to keep in mind while you go about your daily activities.  As always, we are available whenever you have concerns.</a:t>
            </a:r>
          </a:p>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cautious while in and around our school zones</a:t>
            </a:r>
          </a:p>
          <a:p>
            <a:pPr marL="0" marR="0">
              <a:lnSpc>
                <a:spcPct val="107000"/>
              </a:lnSpc>
              <a:spcBef>
                <a:spcPts val="0"/>
              </a:spcBef>
              <a:spcAft>
                <a:spcPts val="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374070" y="380503"/>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3" name="Rectangle 2"/>
          <p:cNvSpPr/>
          <p:nvPr/>
        </p:nvSpPr>
        <p:spPr>
          <a:xfrm>
            <a:off x="9351819" y="3233651"/>
            <a:ext cx="2227810" cy="584775"/>
          </a:xfrm>
          <a:prstGeom prst="rect">
            <a:avLst/>
          </a:prstGeom>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294631" y="424076"/>
            <a:ext cx="2166322" cy="2617639"/>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161098" y="3202097"/>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FEBRUARY 2025</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3673525754"/>
              </p:ext>
            </p:extLst>
          </p:nvPr>
        </p:nvGraphicFramePr>
        <p:xfrm>
          <a:off x="276943" y="1077732"/>
          <a:ext cx="7279326" cy="1845425"/>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940295">
                  <a:extLst>
                    <a:ext uri="{9D8B030D-6E8A-4147-A177-3AD203B41FA5}">
                      <a16:colId xmlns:a16="http://schemas.microsoft.com/office/drawing/2014/main" val="1397268744"/>
                    </a:ext>
                  </a:extLst>
                </a:gridCol>
                <a:gridCol w="1260362">
                  <a:extLst>
                    <a:ext uri="{9D8B030D-6E8A-4147-A177-3AD203B41FA5}">
                      <a16:colId xmlns:a16="http://schemas.microsoft.com/office/drawing/2014/main" val="1552433659"/>
                    </a:ext>
                  </a:extLst>
                </a:gridCol>
                <a:gridCol w="4078669">
                  <a:extLst>
                    <a:ext uri="{9D8B030D-6E8A-4147-A177-3AD203B41FA5}">
                      <a16:colId xmlns:a16="http://schemas.microsoft.com/office/drawing/2014/main" val="1207219125"/>
                    </a:ext>
                  </a:extLst>
                </a:gridCol>
              </a:tblGrid>
              <a:tr h="601049">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622188">
                <a:tc>
                  <a:txBody>
                    <a:bodyPr/>
                    <a:lstStyle/>
                    <a:p>
                      <a:r>
                        <a:rPr lang="en-US" sz="1500" dirty="0">
                          <a:solidFill>
                            <a:srgbClr val="0D0DB3"/>
                          </a:solidFill>
                        </a:rPr>
                        <a:t>02-14-2025</a:t>
                      </a:r>
                    </a:p>
                  </a:txBody>
                  <a:tcPr/>
                </a:tc>
                <a:tc>
                  <a:txBody>
                    <a:bodyPr/>
                    <a:lstStyle/>
                    <a:p>
                      <a:r>
                        <a:rPr lang="en-US" sz="1600" dirty="0">
                          <a:solidFill>
                            <a:srgbClr val="0D0DB3"/>
                          </a:solidFill>
                        </a:rPr>
                        <a:t>FRIDAY</a:t>
                      </a:r>
                    </a:p>
                  </a:txBody>
                  <a:tcPr/>
                </a:tc>
                <a:tc>
                  <a:txBody>
                    <a:bodyPr/>
                    <a:lstStyle/>
                    <a:p>
                      <a:r>
                        <a:rPr lang="en-US" sz="1600" b="1" dirty="0">
                          <a:solidFill>
                            <a:srgbClr val="0D0DB3"/>
                          </a:solidFill>
                        </a:rPr>
                        <a:t>VALENTINE’S DAY</a:t>
                      </a:r>
                    </a:p>
                  </a:txBody>
                  <a:tcPr/>
                </a:tc>
                <a:extLst>
                  <a:ext uri="{0D108BD9-81ED-4DB2-BD59-A6C34878D82A}">
                    <a16:rowId xmlns:a16="http://schemas.microsoft.com/office/drawing/2014/main" val="3613032756"/>
                  </a:ext>
                </a:extLst>
              </a:tr>
              <a:tr h="622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02-17-2025</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PRESIDENT’S DAY </a:t>
                      </a:r>
                    </a:p>
                  </a:txBody>
                  <a:tcPr/>
                </a:tc>
                <a:extLst>
                  <a:ext uri="{0D108BD9-81ED-4DB2-BD59-A6C34878D82A}">
                    <a16:rowId xmlns:a16="http://schemas.microsoft.com/office/drawing/2014/main" val="3524046459"/>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 y="3440445"/>
            <a:ext cx="2217524" cy="23030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313" y="3457991"/>
            <a:ext cx="3887186" cy="2303066"/>
          </a:xfrm>
          <a:prstGeom prst="rect">
            <a:avLst/>
          </a:prstGeom>
        </p:spPr>
      </p:pic>
    </p:spTree>
    <p:extLst>
      <p:ext uri="{BB962C8B-B14F-4D97-AF65-F5344CB8AC3E}">
        <p14:creationId xmlns:p14="http://schemas.microsoft.com/office/powerpoint/2010/main" val="18284666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9E358AE2-AF7D-4A99-9F17-55730A23715F}"/>
              </a:ext>
            </a:extLst>
          </p:cNvPr>
          <p:cNvSpPr txBox="1">
            <a:spLocks/>
          </p:cNvSpPr>
          <p:nvPr/>
        </p:nvSpPr>
        <p:spPr>
          <a:xfrm>
            <a:off x="110838" y="1456932"/>
            <a:ext cx="9116289" cy="39441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7000"/>
              </a:lnSpc>
              <a:spcBef>
                <a:spcPts val="0"/>
              </a:spcBef>
              <a:spcAft>
                <a:spcPts val="800"/>
              </a:spcAft>
              <a:tabLst>
                <a:tab pos="457200" algn="l"/>
              </a:tabLst>
            </a:pPr>
            <a:endParaRPr lang="en-US" sz="1500"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9" name="Picture 8"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2" name="TextBox 11">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2" name="TextBox 1"/>
          <p:cNvSpPr txBox="1"/>
          <p:nvPr/>
        </p:nvSpPr>
        <p:spPr>
          <a:xfrm>
            <a:off x="678873" y="667221"/>
            <a:ext cx="7980218" cy="523220"/>
          </a:xfrm>
          <a:prstGeom prst="rect">
            <a:avLst/>
          </a:prstGeom>
          <a:noFill/>
        </p:spPr>
        <p:txBody>
          <a:bodyPr wrap="square" rtlCol="0">
            <a:spAutoFit/>
          </a:bodyPr>
          <a:lstStyle/>
          <a:p>
            <a:r>
              <a:rPr lang="en-US" sz="2800" dirty="0" err="1"/>
              <a:t>P</a:t>
            </a:r>
            <a:r>
              <a:rPr lang="en-US" sz="2800" b="1" dirty="0" err="1">
                <a:solidFill>
                  <a:srgbClr val="0D0DB3"/>
                </a:solidFill>
                <a:latin typeface="Agency FB" panose="020B0503020202020204" pitchFamily="34" charset="0"/>
              </a:rPr>
              <a:t>Public</a:t>
            </a:r>
            <a:r>
              <a:rPr lang="en-US" sz="2800" b="1" dirty="0">
                <a:solidFill>
                  <a:srgbClr val="0D0DB3"/>
                </a:solidFill>
                <a:latin typeface="Agency FB" panose="020B0503020202020204" pitchFamily="34" charset="0"/>
              </a:rPr>
              <a:t> Service Announcement (</a:t>
            </a:r>
            <a:r>
              <a:rPr lang="en-US" sz="2800" b="1" dirty="0" err="1">
                <a:solidFill>
                  <a:srgbClr val="0D0DB3"/>
                </a:solidFill>
                <a:latin typeface="Agency FB" panose="020B0503020202020204" pitchFamily="34" charset="0"/>
              </a:rPr>
              <a:t>PSA</a:t>
            </a:r>
            <a:r>
              <a:rPr lang="en-US" sz="2800" b="1" dirty="0">
                <a:solidFill>
                  <a:srgbClr val="0D0DB3"/>
                </a:solidFill>
                <a:latin typeface="Agency FB" panose="020B0503020202020204" pitchFamily="34" charset="0"/>
              </a:rPr>
              <a:t>) From Our Officers:</a:t>
            </a:r>
            <a:endParaRPr lang="en-US" sz="2800" dirty="0"/>
          </a:p>
        </p:txBody>
      </p:sp>
      <p:sp>
        <p:nvSpPr>
          <p:cNvPr id="3" name="TextBox 2"/>
          <p:cNvSpPr txBox="1"/>
          <p:nvPr/>
        </p:nvSpPr>
        <p:spPr>
          <a:xfrm>
            <a:off x="945573" y="1657893"/>
            <a:ext cx="8447809" cy="4524315"/>
          </a:xfrm>
          <a:prstGeom prst="rect">
            <a:avLst/>
          </a:prstGeom>
          <a:noFill/>
        </p:spPr>
        <p:txBody>
          <a:bodyPr wrap="square" rtlCol="0">
            <a:spAutoFit/>
          </a:bodyPr>
          <a:lstStyle/>
          <a:p>
            <a:r>
              <a:rPr lang="en-US" dirty="0">
                <a:solidFill>
                  <a:schemeClr val="bg1"/>
                </a:solidFill>
              </a:rPr>
              <a:t>Spring Valley Village PD offers a House Watch Program for residents while away on vacation during the holidays.  Either call Dispatch or email the form found in this newsletter and on the Police Department website.</a:t>
            </a:r>
          </a:p>
          <a:p>
            <a:r>
              <a:rPr lang="en-US" dirty="0">
                <a:solidFill>
                  <a:schemeClr val="bg1"/>
                </a:solidFill>
              </a:rPr>
              <a:t>						Lt. </a:t>
            </a:r>
            <a:r>
              <a:rPr lang="en-US">
                <a:solidFill>
                  <a:schemeClr val="bg1"/>
                </a:solidFill>
              </a:rPr>
              <a:t>A. </a:t>
            </a:r>
            <a:r>
              <a:rPr lang="en-US" dirty="0">
                <a:solidFill>
                  <a:schemeClr val="bg1"/>
                </a:solidFill>
              </a:rPr>
              <a:t>Menchaca</a:t>
            </a:r>
          </a:p>
          <a:p>
            <a:endParaRPr lang="en-US" dirty="0">
              <a:solidFill>
                <a:schemeClr val="bg1"/>
              </a:solidFill>
            </a:endParaRPr>
          </a:p>
          <a:p>
            <a:r>
              <a:rPr lang="en-US" dirty="0">
                <a:solidFill>
                  <a:schemeClr val="bg1"/>
                </a:solidFill>
              </a:rPr>
              <a:t>Please pay attention to school buses loading and unloading children during the morning and afternoon. When the school bus is stopped and the red lights are flashing, motorists </a:t>
            </a:r>
            <a:r>
              <a:rPr lang="en-US" b="1" u="sng" dirty="0">
                <a:solidFill>
                  <a:schemeClr val="bg1"/>
                </a:solidFill>
              </a:rPr>
              <a:t>must</a:t>
            </a:r>
            <a:r>
              <a:rPr lang="en-US" dirty="0">
                <a:solidFill>
                  <a:schemeClr val="bg1"/>
                </a:solidFill>
              </a:rPr>
              <a:t> stop. Also pay attention to school zones and crosswalks.  Let’s all do our part for the safety of our children.</a:t>
            </a:r>
          </a:p>
          <a:p>
            <a:r>
              <a:rPr lang="en-US" dirty="0">
                <a:solidFill>
                  <a:schemeClr val="bg1"/>
                </a:solidFill>
              </a:rPr>
              <a:t>						Sgt. T. Wood</a:t>
            </a:r>
          </a:p>
          <a:p>
            <a:endParaRPr lang="en-US" dirty="0">
              <a:solidFill>
                <a:schemeClr val="bg1"/>
              </a:solidFill>
            </a:endParaRPr>
          </a:p>
          <a:p>
            <a:r>
              <a:rPr lang="en-US" dirty="0">
                <a:solidFill>
                  <a:schemeClr val="bg1"/>
                </a:solidFill>
              </a:rPr>
              <a:t>When you call in an emergency be sure to stay on the line and be as calm as possible.  Answer all questions. Give the dispatcher your address or describe your location, giving landmarks when possible. </a:t>
            </a:r>
          </a:p>
          <a:p>
            <a:r>
              <a:rPr lang="en-US" dirty="0">
                <a:solidFill>
                  <a:schemeClr val="bg1"/>
                </a:solidFill>
              </a:rPr>
              <a:t>						</a:t>
            </a:r>
            <a:r>
              <a:rPr lang="en-US" dirty="0" err="1">
                <a:solidFill>
                  <a:schemeClr val="bg1"/>
                </a:solidFill>
              </a:rPr>
              <a:t>TCO</a:t>
            </a:r>
            <a:r>
              <a:rPr lang="en-US" dirty="0">
                <a:solidFill>
                  <a:schemeClr val="bg1"/>
                </a:solidFill>
              </a:rPr>
              <a:t> B. Williams</a:t>
            </a:r>
          </a:p>
          <a:p>
            <a:endParaRPr lang="en-US" dirty="0"/>
          </a:p>
        </p:txBody>
      </p:sp>
    </p:spTree>
    <p:extLst>
      <p:ext uri="{BB962C8B-B14F-4D97-AF65-F5344CB8AC3E}">
        <p14:creationId xmlns:p14="http://schemas.microsoft.com/office/powerpoint/2010/main" val="29419735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stretch>
            <a:fillRect/>
          </a:stretch>
        </p:blipFill>
        <p:spPr>
          <a:xfrm>
            <a:off x="4007953" y="237182"/>
            <a:ext cx="8058958" cy="6383636"/>
          </a:xfrm>
          <a:prstGeom prst="rect">
            <a:avLst/>
          </a:prstGeom>
          <a:ln w="12700" cap="rnd" cmpd="sng">
            <a:noFill/>
          </a:ln>
          <a:effectLst>
            <a:glow rad="139700">
              <a:schemeClr val="accent1">
                <a:satMod val="175000"/>
                <a:alpha val="40000"/>
              </a:schemeClr>
            </a:glow>
          </a:effectLst>
        </p:spPr>
      </p:pic>
      <p:sp>
        <p:nvSpPr>
          <p:cNvPr id="2" name="TextBox 1"/>
          <p:cNvSpPr txBox="1"/>
          <p:nvPr/>
        </p:nvSpPr>
        <p:spPr>
          <a:xfrm>
            <a:off x="125089" y="237182"/>
            <a:ext cx="3675277" cy="6340197"/>
          </a:xfrm>
          <a:prstGeom prst="rect">
            <a:avLst/>
          </a:prstGeom>
          <a:noFill/>
        </p:spPr>
        <p:txBody>
          <a:bodyPr wrap="square" rtlCol="0">
            <a:spAutoFit/>
          </a:bodyPr>
          <a:lstStyle/>
          <a:p>
            <a:pPr algn="ctr"/>
            <a:endParaRPr lang="en-US" sz="2000" b="1" dirty="0">
              <a:solidFill>
                <a:srgbClr val="0D0DB3"/>
              </a:solidFill>
              <a:latin typeface="Arial Black" panose="020B0A04020102020204" pitchFamily="34" charset="0"/>
            </a:endParaRPr>
          </a:p>
          <a:p>
            <a:pPr algn="ctr"/>
            <a:r>
              <a:rPr lang="en-US" b="1" dirty="0">
                <a:solidFill>
                  <a:srgbClr val="0D0DB3"/>
                </a:solidFill>
                <a:latin typeface="Arial Black" panose="020B0A04020102020204" pitchFamily="34" charset="0"/>
              </a:rPr>
              <a:t>TIPS TO PREP BEFORE LEAVING</a:t>
            </a:r>
          </a:p>
          <a:p>
            <a:endParaRPr lang="en-US" sz="2000" dirty="0">
              <a:solidFill>
                <a:srgbClr val="0D0DB3"/>
              </a:solidFill>
            </a:endParaRPr>
          </a:p>
          <a:p>
            <a:endParaRPr lang="en-US" sz="1200" dirty="0">
              <a:solidFill>
                <a:srgbClr val="0D0DB3"/>
              </a:solidFill>
            </a:endParaRPr>
          </a:p>
          <a:p>
            <a:pPr marL="285750" indent="-285750">
              <a:buFont typeface="Wingdings" panose="05000000000000000000" pitchFamily="2" charset="2"/>
              <a:buChar char="q"/>
            </a:pPr>
            <a:r>
              <a:rPr lang="en-US" sz="1400" dirty="0">
                <a:solidFill>
                  <a:srgbClr val="0D0DB3"/>
                </a:solidFill>
              </a:rPr>
              <a:t>Close windows, blinds, curtains, shutters, lock all doors and garage.</a:t>
            </a:r>
          </a:p>
          <a:p>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timers on interior lights. This goes a long way in deterring burglars, who often look for crimes of opportunity.</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your thermostat accordingly, for unnecessary energy cost, but can also  help avoid unforeseen problems with you HVAC equipment.</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Take out the trash.</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Run garbage disposal until clear.</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Secure all valuables.</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Lock all vehicles that are at home.</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Turn on home security system.</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Arrange for pets left at home.</a:t>
            </a:r>
          </a:p>
        </p:txBody>
      </p:sp>
    </p:spTree>
    <p:extLst>
      <p:ext uri="{BB962C8B-B14F-4D97-AF65-F5344CB8AC3E}">
        <p14:creationId xmlns:p14="http://schemas.microsoft.com/office/powerpoint/2010/main" val="39006948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39959" y="650787"/>
            <a:ext cx="5190836" cy="5458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IDENTITY THEFT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sp>
        <p:nvSpPr>
          <p:cNvPr id="2" name="TextBox 1"/>
          <p:cNvSpPr txBox="1"/>
          <p:nvPr/>
        </p:nvSpPr>
        <p:spPr>
          <a:xfrm>
            <a:off x="714895" y="1612670"/>
            <a:ext cx="6076604" cy="23544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Calibri" panose="020F0502020204030204"/>
                <a:ea typeface="+mn-ea"/>
                <a:cs typeface="+mn-cs"/>
              </a:rPr>
              <a:t>What are the 3 types of identity theft? </a:t>
            </a:r>
            <a:endParaRPr kumimoji="0" lang="en-US" sz="1400" b="1"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Financial Identity Theft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Medical Identity Theft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Online Identity Theft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0DB3"/>
                </a:solidFill>
                <a:effectLst/>
                <a:uLnTx/>
                <a:uFillTx/>
                <a:latin typeface="Calibri" panose="020F0502020204030204"/>
                <a:ea typeface="+mn-ea"/>
                <a:cs typeface="+mn-cs"/>
              </a:rPr>
              <a:t>Identity theft, also known as identity fraud, is a crime in which an imposter obtains key pieces of personally identifiable information (PII), such as Social Security or driver's license numbers, to impersonate someone 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a:stretch>
            <a:fillRect/>
          </a:stretch>
        </p:blipFill>
        <p:spPr>
          <a:xfrm>
            <a:off x="1794788" y="3721387"/>
            <a:ext cx="4065685" cy="2537379"/>
          </a:xfrm>
          <a:prstGeom prst="rect">
            <a:avLst/>
          </a:prstGeom>
        </p:spPr>
      </p:pic>
    </p:spTree>
    <p:extLst>
      <p:ext uri="{BB962C8B-B14F-4D97-AF65-F5344CB8AC3E}">
        <p14:creationId xmlns:p14="http://schemas.microsoft.com/office/powerpoint/2010/main" val="42037154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56616"/>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5600" b="1" dirty="0">
                <a:solidFill>
                  <a:srgbClr val="0D0DB3"/>
                </a:solidFill>
                <a:latin typeface="Agency FB" panose="020B0503020202020204" pitchFamily="34" charset="0"/>
              </a:rPr>
              <a:t>CALLS BY TYPE:    01/01/2025 THRU 01/31/2025</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9" name="Picture 8" descr="Table">
            <a:extLst>
              <a:ext uri="{FF2B5EF4-FFF2-40B4-BE49-F238E27FC236}">
                <a16:creationId xmlns:a16="http://schemas.microsoft.com/office/drawing/2014/main" id="{EB40590D-F55C-24AB-B599-2FB49A18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526" y="1337267"/>
            <a:ext cx="4171954" cy="5092107"/>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883122" y="464337"/>
            <a:ext cx="2352418" cy="2842505"/>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8835975" y="3306843"/>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13741</TotalTime>
  <Words>830</Words>
  <Application>Microsoft Office PowerPoint</Application>
  <PresentationFormat>Widescreen</PresentationFormat>
  <Paragraphs>113</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Agency FB</vt:lpstr>
      <vt:lpstr>Aptos</vt:lpstr>
      <vt:lpstr>Arial</vt:lpstr>
      <vt:lpstr>Arial Black</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143</cp:revision>
  <cp:lastPrinted>2022-08-01T09:19:45Z</cp:lastPrinted>
  <dcterms:created xsi:type="dcterms:W3CDTF">2022-04-29T05:53:13Z</dcterms:created>
  <dcterms:modified xsi:type="dcterms:W3CDTF">2025-02-01T20:05:27Z</dcterms:modified>
</cp:coreProperties>
</file>