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27" r:id="rId4"/>
    <p:sldId id="288" r:id="rId5"/>
    <p:sldId id="330" r:id="rId6"/>
    <p:sldId id="331" r:id="rId7"/>
    <p:sldId id="332" r:id="rId8"/>
    <p:sldId id="298"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2" d="100"/>
          <a:sy n="112"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9/2/2024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9/2/2024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9/2/2024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9/2/2024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onotcall.gov/"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www.ftc.gov/scams" TargetMode="External"/><Relationship Id="rId4" Type="http://schemas.openxmlformats.org/officeDocument/2006/relationships/hyperlink" Target="http://www.reportfraud.ftc.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SEPTEMBER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194610"/>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Fall will soon be here, which will bring us cooler weather and some rain.  As school is back in session, please be mindful of school zones and school buses.</a:t>
            </a:r>
          </a:p>
          <a:p>
            <a:pPr>
              <a:lnSpc>
                <a:spcPct val="107000"/>
              </a:lnSpc>
              <a:spcAft>
                <a:spcPts val="800"/>
              </a:spcAft>
            </a:pP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Take all valuables out of your vehicle.</a:t>
            </a:r>
          </a:p>
          <a:p>
            <a:pPr>
              <a:lnSpc>
                <a:spcPct val="107000"/>
              </a:lnSpc>
              <a:spcAft>
                <a:spcPts val="800"/>
              </a:spcAft>
            </a:pPr>
            <a:endParaRPr lang="en-US" sz="1400" b="1" i="1" u="sng"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SEPTEMBER 2024</a:t>
            </a:r>
          </a:p>
        </p:txBody>
      </p:sp>
      <p:graphicFrame>
        <p:nvGraphicFramePr>
          <p:cNvPr id="12" name="Table 4">
            <a:extLst>
              <a:ext uri="{FF2B5EF4-FFF2-40B4-BE49-F238E27FC236}">
                <a16:creationId xmlns:a16="http://schemas.microsoft.com/office/drawing/2014/main" id="{756DB443-1446-4A8D-947F-E27C38C6DF74}"/>
              </a:ext>
            </a:extLst>
          </p:cNvPr>
          <p:cNvGraphicFramePr>
            <a:graphicFrameLocks noGrp="1"/>
          </p:cNvGraphicFramePr>
          <p:nvPr>
            <p:extLst>
              <p:ext uri="{D42A27DB-BD31-4B8C-83A1-F6EECF244321}">
                <p14:modId xmlns:p14="http://schemas.microsoft.com/office/powerpoint/2010/main" val="1627211159"/>
              </p:ext>
            </p:extLst>
          </p:nvPr>
        </p:nvGraphicFramePr>
        <p:xfrm>
          <a:off x="471602" y="1165311"/>
          <a:ext cx="6242390" cy="1483360"/>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1989369">
                  <a:extLst>
                    <a:ext uri="{9D8B030D-6E8A-4147-A177-3AD203B41FA5}">
                      <a16:colId xmlns:a16="http://schemas.microsoft.com/office/drawing/2014/main" val="1397268744"/>
                    </a:ext>
                  </a:extLst>
                </a:gridCol>
                <a:gridCol w="1194290">
                  <a:extLst>
                    <a:ext uri="{9D8B030D-6E8A-4147-A177-3AD203B41FA5}">
                      <a16:colId xmlns:a16="http://schemas.microsoft.com/office/drawing/2014/main" val="1552433659"/>
                    </a:ext>
                  </a:extLst>
                </a:gridCol>
                <a:gridCol w="3058731">
                  <a:extLst>
                    <a:ext uri="{9D8B030D-6E8A-4147-A177-3AD203B41FA5}">
                      <a16:colId xmlns:a16="http://schemas.microsoft.com/office/drawing/2014/main" val="1207219125"/>
                    </a:ext>
                  </a:extLst>
                </a:gridCol>
              </a:tblGrid>
              <a:tr h="370840">
                <a:tc>
                  <a:txBody>
                    <a:bodyPr/>
                    <a:lstStyle/>
                    <a:p>
                      <a:r>
                        <a:rPr lang="en-US" sz="1600" dirty="0"/>
                        <a:t>DATE</a:t>
                      </a:r>
                    </a:p>
                  </a:txBody>
                  <a:tcPr/>
                </a:tc>
                <a:tc>
                  <a:txBody>
                    <a:bodyPr/>
                    <a:lstStyle/>
                    <a:p>
                      <a:r>
                        <a:rPr lang="en-US" sz="1600" dirty="0"/>
                        <a:t>DAY</a:t>
                      </a:r>
                    </a:p>
                  </a:txBody>
                  <a:tcPr/>
                </a:tc>
                <a:tc>
                  <a:txBody>
                    <a:bodyPr/>
                    <a:lstStyle/>
                    <a:p>
                      <a:r>
                        <a:rPr lang="en-US" sz="1600" dirty="0"/>
                        <a:t>SPECIAL DAYS FOR THIS MONTH</a:t>
                      </a:r>
                    </a:p>
                  </a:txBody>
                  <a:tcPr/>
                </a:tc>
                <a:extLst>
                  <a:ext uri="{0D108BD9-81ED-4DB2-BD59-A6C34878D82A}">
                    <a16:rowId xmlns:a16="http://schemas.microsoft.com/office/drawing/2014/main" val="428448014"/>
                  </a:ext>
                </a:extLst>
              </a:tr>
              <a:tr h="370840">
                <a:tc>
                  <a:txBody>
                    <a:bodyPr/>
                    <a:lstStyle/>
                    <a:p>
                      <a:r>
                        <a:rPr lang="en-US" sz="1600" dirty="0">
                          <a:solidFill>
                            <a:srgbClr val="0D0DB3"/>
                          </a:solidFill>
                        </a:rPr>
                        <a:t>09-02-2024</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LABOR DAY</a:t>
                      </a:r>
                    </a:p>
                  </a:txBody>
                  <a:tcPr/>
                </a:tc>
                <a:extLst>
                  <a:ext uri="{0D108BD9-81ED-4DB2-BD59-A6C34878D82A}">
                    <a16:rowId xmlns:a16="http://schemas.microsoft.com/office/drawing/2014/main" val="3613032756"/>
                  </a:ext>
                </a:extLst>
              </a:tr>
              <a:tr h="370840">
                <a:tc>
                  <a:txBody>
                    <a:bodyPr/>
                    <a:lstStyle/>
                    <a:p>
                      <a:r>
                        <a:rPr lang="en-US" sz="1600" dirty="0">
                          <a:solidFill>
                            <a:srgbClr val="0D0DB3"/>
                          </a:solidFill>
                        </a:rPr>
                        <a:t>09-02-2024</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CITY HALL CLOSED</a:t>
                      </a:r>
                    </a:p>
                  </a:txBody>
                  <a:tcPr/>
                </a:tc>
                <a:extLst>
                  <a:ext uri="{0D108BD9-81ED-4DB2-BD59-A6C34878D82A}">
                    <a16:rowId xmlns:a16="http://schemas.microsoft.com/office/drawing/2014/main" val="351402331"/>
                  </a:ext>
                </a:extLst>
              </a:tr>
              <a:tr h="370840">
                <a:tc>
                  <a:txBody>
                    <a:bodyPr/>
                    <a:lstStyle/>
                    <a:p>
                      <a:r>
                        <a:rPr lang="en-US" sz="1600" dirty="0">
                          <a:solidFill>
                            <a:srgbClr val="0D0DB3"/>
                          </a:solidFill>
                        </a:rPr>
                        <a:t>09-22-2024</a:t>
                      </a:r>
                    </a:p>
                  </a:txBody>
                  <a:tcPr/>
                </a:tc>
                <a:tc>
                  <a:txBody>
                    <a:bodyPr/>
                    <a:lstStyle/>
                    <a:p>
                      <a:r>
                        <a:rPr lang="en-US" sz="1600" dirty="0">
                          <a:solidFill>
                            <a:srgbClr val="0D0DB3"/>
                          </a:solidFill>
                        </a:rPr>
                        <a:t>SUNDAY</a:t>
                      </a:r>
                    </a:p>
                  </a:txBody>
                  <a:tcPr/>
                </a:tc>
                <a:tc>
                  <a:txBody>
                    <a:bodyPr/>
                    <a:lstStyle/>
                    <a:p>
                      <a:r>
                        <a:rPr lang="en-US" sz="1600" b="1" dirty="0">
                          <a:solidFill>
                            <a:srgbClr val="0D0DB3"/>
                          </a:solidFill>
                        </a:rPr>
                        <a:t>FIRST DAY OF FALL</a:t>
                      </a:r>
                    </a:p>
                  </a:txBody>
                  <a:tcPr/>
                </a:tc>
                <a:extLst>
                  <a:ext uri="{0D108BD9-81ED-4DB2-BD59-A6C34878D82A}">
                    <a16:rowId xmlns:a16="http://schemas.microsoft.com/office/drawing/2014/main" val="822929520"/>
                  </a:ext>
                </a:extLst>
              </a:tr>
            </a:tbl>
          </a:graphicData>
        </a:graphic>
      </p:graphicFrame>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840" y="3194108"/>
            <a:ext cx="4228648" cy="2749492"/>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735" y="3085311"/>
            <a:ext cx="2951019" cy="3048425"/>
          </a:xfrm>
          <a:prstGeom prst="rect">
            <a:avLst/>
          </a:prstGeom>
        </p:spPr>
      </p:pic>
    </p:spTree>
    <p:extLst>
      <p:ext uri="{BB962C8B-B14F-4D97-AF65-F5344CB8AC3E}">
        <p14:creationId xmlns:p14="http://schemas.microsoft.com/office/powerpoint/2010/main" val="12144132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5600" b="1" dirty="0">
                <a:solidFill>
                  <a:srgbClr val="0D0DB3"/>
                </a:solidFill>
                <a:latin typeface="Agency FB" panose="020B0503020202020204" pitchFamily="34" charset="0"/>
              </a:rPr>
              <a:t>CALLS BY TYPE:    08-01-2024 THRU 08-31-2024</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A table with text on it">
            <a:extLst>
              <a:ext uri="{FF2B5EF4-FFF2-40B4-BE49-F238E27FC236}">
                <a16:creationId xmlns:a16="http://schemas.microsoft.com/office/drawing/2014/main" id="{23ECB161-5DE8-8A8B-400C-34018342B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33" y="1251778"/>
            <a:ext cx="4701439" cy="5142772"/>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213359" y="22715"/>
            <a:ext cx="9343095" cy="748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Safety Tips: Phone Scams</a:t>
            </a:r>
          </a:p>
        </p:txBody>
      </p:sp>
      <p:sp>
        <p:nvSpPr>
          <p:cNvPr id="8" name="TextBox 7">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2" name="Rectangle 1"/>
          <p:cNvSpPr/>
          <p:nvPr/>
        </p:nvSpPr>
        <p:spPr>
          <a:xfrm>
            <a:off x="602673" y="935182"/>
            <a:ext cx="8953781" cy="54782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What You Need to Know About Phone Scams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Have you ever received a call from someone who purported to be a law enforcement or government agent who said you were about to be arrested for outstanding traffic fines or back taxes unless you immediately wired money to pay the fines? Or have you received calls offering to rebuild your credit or relieve your debts; Such calls seek your money or information about your identity by making promises or threats and they are almost always bogus. As preposterous as these offers or threats sound, phone scammers bilk billions of dollars annually from unwitting Americans. These crooks typically research you through your social media accounts (another reason to protect your privacy on-line!) so their calls sound creditable.  The following basic rules can protect you from identity theft: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1.If an offer sounds too good to be true, it may be a scam.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2.</a:t>
            </a:r>
            <a:r>
              <a:rPr kumimoji="0" lang="en-US" sz="1200" b="1"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Law enforcement and government agents do not conduct their business, solicit money, or make threats over the telephone.</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3.Scammers will pressure you to make an immediate decision and won’t want to send documentation.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4.</a:t>
            </a:r>
            <a:r>
              <a:rPr kumimoji="0" lang="en-US" sz="1200" b="1"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There is never a good reason to mail cash or a gift card to unknown callers.</a:t>
            </a:r>
            <a:endPar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Here are some things you can do to stop calls from scammers:</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Hang up!</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Get on the Do Not Call Registry.  Go to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www.donotcall.gov</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to sign up.</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Consider a call-blocking app for your phone.</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Don’t trust your caller ID.  Scammers can make any name and number show up on your caller ID.  This strategy is called “spoofing.”</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Copy the number of the scammer and any other information you obtain and send it to the Federal Trade Commission: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www.reportfraud.ftc.gov</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You can also sign up for email updates at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www.ftc.gov/scams</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B3"/>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0DB3"/>
                </a:solidFill>
                <a:effectLst/>
                <a:uLnTx/>
                <a:uFillTx/>
                <a:latin typeface="Times New Roman" panose="02020603050405020304" pitchFamily="18" charset="0"/>
                <a:ea typeface="+mn-ea"/>
                <a:cs typeface="+mn-cs"/>
              </a:rPr>
              <a:t>Detective Clay Spriggs</a:t>
            </a:r>
          </a:p>
        </p:txBody>
      </p:sp>
    </p:spTree>
    <p:extLst>
      <p:ext uri="{BB962C8B-B14F-4D97-AF65-F5344CB8AC3E}">
        <p14:creationId xmlns:p14="http://schemas.microsoft.com/office/powerpoint/2010/main" val="40332914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213359" y="22715"/>
            <a:ext cx="9343095" cy="748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Safety Tips: </a:t>
            </a:r>
          </a:p>
        </p:txBody>
      </p:sp>
      <p:sp>
        <p:nvSpPr>
          <p:cNvPr id="8" name="TextBox 7">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4" name="Picture 3" descr="A school bus on the road">
            <a:extLst>
              <a:ext uri="{FF2B5EF4-FFF2-40B4-BE49-F238E27FC236}">
                <a16:creationId xmlns:a16="http://schemas.microsoft.com/office/drawing/2014/main" id="{E7A8B4F3-3468-7E8F-A4B5-A1510890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81" y="980170"/>
            <a:ext cx="7419110" cy="5300035"/>
          </a:xfrm>
          <a:prstGeom prst="rect">
            <a:avLst/>
          </a:prstGeom>
        </p:spPr>
      </p:pic>
    </p:spTree>
    <p:extLst>
      <p:ext uri="{BB962C8B-B14F-4D97-AF65-F5344CB8AC3E}">
        <p14:creationId xmlns:p14="http://schemas.microsoft.com/office/powerpoint/2010/main" val="34868802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7" name="Picture 6" descr="A child on a telephone">
            <a:extLst>
              <a:ext uri="{FF2B5EF4-FFF2-40B4-BE49-F238E27FC236}">
                <a16:creationId xmlns:a16="http://schemas.microsoft.com/office/drawing/2014/main" id="{F4FED46C-CC5E-16A7-F5E6-79196C72B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1" y="1020473"/>
            <a:ext cx="6650379" cy="5296751"/>
          </a:xfrm>
          <a:prstGeom prst="rect">
            <a:avLst/>
          </a:prstGeom>
        </p:spPr>
      </p:pic>
    </p:spTree>
    <p:extLst>
      <p:ext uri="{BB962C8B-B14F-4D97-AF65-F5344CB8AC3E}">
        <p14:creationId xmlns:p14="http://schemas.microsoft.com/office/powerpoint/2010/main" val="4897177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13366</TotalTime>
  <Words>771</Words>
  <Application>Microsoft Office PowerPoint</Application>
  <PresentationFormat>Widescreen</PresentationFormat>
  <Paragraphs>99</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Agency FB</vt:lpstr>
      <vt:lpstr>Arial</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140</cp:revision>
  <cp:lastPrinted>2022-08-01T09:19:45Z</cp:lastPrinted>
  <dcterms:created xsi:type="dcterms:W3CDTF">2022-04-29T05:53:13Z</dcterms:created>
  <dcterms:modified xsi:type="dcterms:W3CDTF">2024-09-02T18:03:10Z</dcterms:modified>
</cp:coreProperties>
</file>